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layfair Display"/>
      <p:regular r:id="rId29"/>
      <p:bold r:id="rId30"/>
      <p:italic r:id="rId31"/>
      <p:boldItalic r:id="rId32"/>
    </p:embeddedFont>
    <p:embeddedFont>
      <p:font typeface="Average"/>
      <p:regular r:id="rId33"/>
    </p:embeddedFont>
    <p:embeddedFont>
      <p:font typeface="Fredericka the Great"/>
      <p:regular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F196A9F-0075-4571-A88B-97D407F16704}">
  <a:tblStyle styleId="{1F196A9F-0075-4571-A88B-97D407F1670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49694D6-7358-452A-B37A-A8555D9008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5.xml"/><Relationship Id="rId33" Type="http://schemas.openxmlformats.org/officeDocument/2006/relationships/font" Target="fonts/Average-regular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7.xml"/><Relationship Id="rId35" Type="http://schemas.openxmlformats.org/officeDocument/2006/relationships/font" Target="fonts/Oswald-regular.fntdata"/><Relationship Id="rId12" Type="http://schemas.openxmlformats.org/officeDocument/2006/relationships/slide" Target="slides/slide6.xml"/><Relationship Id="rId34" Type="http://schemas.openxmlformats.org/officeDocument/2006/relationships/font" Target="fonts/FrederickatheGrea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swa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cfda822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cfda822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8cfda822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8cfda822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8cfda822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8cfda822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cfda8223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8cfda8223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8cfda8223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8cfda8223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cfda822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8cfda822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4eed66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4eed66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8cfda8223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8cfda8223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4eed66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4eed66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cfda822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cfda822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8cfda82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8cfda82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584eb2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584eb2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b4eed66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b4eed66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8cfda8223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8cfda8223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8cfda82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8cfda82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8cfda82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8cfda82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8cfda822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8cfda822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cfda822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cfda822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cfda822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cfda822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8cfda822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8cfda822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cfda82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8cfda82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A4C2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lcoholcontrols.com/noname.html?gclid=EAIaIQobChMIh7zhrL215AIVFY_ICh2LvA2lEAAYASAAEgLGR_D_BwE" TargetMode="External"/><Relationship Id="rId4" Type="http://schemas.openxmlformats.org/officeDocument/2006/relationships/hyperlink" Target="https://web.archive.org/web/20130210003443/http://books.mcgraw-hill.com/downloads/products/0071467890/0071467890_ch15.pdf" TargetMode="External"/><Relationship Id="rId5" Type="http://schemas.openxmlformats.org/officeDocument/2006/relationships/hyperlink" Target="https://en.wikipedia.org/wiki/International_Standard_Book_Number" TargetMode="External"/><Relationship Id="rId6" Type="http://schemas.openxmlformats.org/officeDocument/2006/relationships/hyperlink" Target="https://en.wikipedia.org/wiki/Special:BookSources/0-07-146789-0" TargetMode="External"/><Relationship Id="rId7" Type="http://schemas.openxmlformats.org/officeDocument/2006/relationships/hyperlink" Target="http://books.mcgraw-hill.com/downloads/products/0071467890/0071467890_ch15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2132000" y="1155925"/>
            <a:ext cx="1245000" cy="1248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3264525" y="1431175"/>
            <a:ext cx="3594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LL</a:t>
            </a:r>
            <a:r>
              <a:rPr lang="en" sz="7200">
                <a:solidFill>
                  <a:srgbClr val="4E86E8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DET</a:t>
            </a:r>
            <a:endParaRPr sz="7200">
              <a:solidFill>
                <a:srgbClr val="4E86E8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403850" y="3195325"/>
            <a:ext cx="633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Automated Liquid Level Detection</a:t>
            </a:r>
            <a:endParaRPr b="1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297275" y="873625"/>
            <a:ext cx="10167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endParaRPr b="1" sz="9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Engineering Standards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55" name="Google Shape;155;p22"/>
          <p:cNvGraphicFramePr/>
          <p:nvPr/>
        </p:nvGraphicFramePr>
        <p:xfrm>
          <a:off x="762800" y="137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{1F196A9F-0075-4571-A88B-97D407F16704}</a:tableStyleId>
              </a:tblPr>
              <a:tblGrid>
                <a:gridCol w="1139575"/>
                <a:gridCol w="1499875"/>
                <a:gridCol w="5270500"/>
              </a:tblGrid>
              <a:tr h="9951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 Standard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Standard Document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Specification/Application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9951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IP52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IP Rating Chart (IEC 60529)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Protects from water spray less than 15 degrees from vertical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10407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IEEE 802.11N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WiFi Basic  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Specification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Used for sending and receiving data from the host device and a smartphone, compatible with the Raspberry Pi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52075" marB="52075" marR="130175" marL="13017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Subsystem Tests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34425" y="1161300"/>
            <a:ext cx="1891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Wireless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511750" y="2324688"/>
            <a:ext cx="2352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Interference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955451" y="1705575"/>
            <a:ext cx="201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Accuracy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322025" y="2946575"/>
            <a:ext cx="2573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Temperature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6940800" y="3641950"/>
            <a:ext cx="1891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Battery Testing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6" name="Google Shape;166;p23"/>
          <p:cNvSpPr/>
          <p:nvPr/>
        </p:nvSpPr>
        <p:spPr>
          <a:xfrm rot="5400000">
            <a:off x="1129075" y="1701050"/>
            <a:ext cx="502200" cy="428700"/>
          </a:xfrm>
          <a:prstGeom prst="bentUpArrow">
            <a:avLst>
              <a:gd fmla="val 32761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 rot="5400000">
            <a:off x="2713250" y="2260675"/>
            <a:ext cx="502200" cy="428700"/>
          </a:xfrm>
          <a:prstGeom prst="bentUpArrow">
            <a:avLst>
              <a:gd fmla="val 31933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 rot="5400000">
            <a:off x="4436650" y="2879825"/>
            <a:ext cx="502200" cy="428700"/>
          </a:xfrm>
          <a:prstGeom prst="bentUpArrow">
            <a:avLst>
              <a:gd fmla="val 32143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 rot="5400000">
            <a:off x="6357475" y="3535900"/>
            <a:ext cx="502200" cy="428700"/>
          </a:xfrm>
          <a:prstGeom prst="bentUpArrow">
            <a:avLst>
              <a:gd fmla="val 32003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414788" y="49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Wireless Testing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75" name="Google Shape;175;p24"/>
          <p:cNvGraphicFramePr/>
          <p:nvPr/>
        </p:nvGraphicFramePr>
        <p:xfrm>
          <a:off x="921550" y="1615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{C49694D6-7358-452A-B37A-A8555D9008A6}</a:tableStyleId>
              </a:tblPr>
              <a:tblGrid>
                <a:gridCol w="2433625"/>
                <a:gridCol w="2007950"/>
                <a:gridCol w="2859300"/>
              </a:tblGrid>
              <a:tr h="38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Distance (meter)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Signal Strength (dBm)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Link Quality</a:t>
                      </a:r>
                      <a:endParaRPr b="1"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 meters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-51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59/70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 meters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-53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57/70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 meters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-63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47/70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12 meters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-75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35/70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176" name="Google Shape;176;p24"/>
          <p:cNvSpPr txBox="1"/>
          <p:nvPr/>
        </p:nvSpPr>
        <p:spPr>
          <a:xfrm>
            <a:off x="5795725" y="3908125"/>
            <a:ext cx="242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Playfair Display"/>
                <a:ea typeface="Playfair Display"/>
                <a:cs typeface="Playfair Display"/>
                <a:sym typeface="Playfair Display"/>
              </a:rPr>
              <a:t>Table 4.3.1 - Transmission Tests</a:t>
            </a:r>
            <a:endParaRPr b="1" sz="1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263" y="119141"/>
            <a:ext cx="1329017" cy="132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2838900" y="428163"/>
            <a:ext cx="34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Accuracy 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Testing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83" name="Google Shape;183;p25"/>
          <p:cNvGraphicFramePr/>
          <p:nvPr/>
        </p:nvGraphicFramePr>
        <p:xfrm>
          <a:off x="4719238" y="124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{C49694D6-7358-452A-B37A-A8555D9008A6}</a:tableStyleId>
              </a:tblPr>
              <a:tblGrid>
                <a:gridCol w="2114225"/>
                <a:gridCol w="1969200"/>
              </a:tblGrid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Actual Value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Recorded Value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0% 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25</a:t>
                      </a: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% 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(4.875 L)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50</a:t>
                      </a: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% 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(9.75 L)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75% 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(4.625 L)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  <a:tr h="4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100% 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(19.5 L)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650" y="185589"/>
            <a:ext cx="1309275" cy="10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6561075" y="4585925"/>
            <a:ext cx="22416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4.2.1 - Accuracy Test</a:t>
            </a:r>
            <a:r>
              <a:rPr b="1" lang="en" sz="1100"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50" y="1582500"/>
            <a:ext cx="4550675" cy="298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3422425" y="4142250"/>
            <a:ext cx="461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ms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49075" y="1485925"/>
            <a:ext cx="73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verage"/>
                <a:ea typeface="Average"/>
                <a:cs typeface="Average"/>
                <a:sym typeface="Average"/>
              </a:rPr>
              <a:t>∝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V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Interference Testing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94" name="Google Shape;194;p26"/>
          <p:cNvGraphicFramePr/>
          <p:nvPr/>
        </p:nvGraphicFramePr>
        <p:xfrm>
          <a:off x="1234450" y="13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{C49694D6-7358-452A-B37A-A8555D9008A6}</a:tableStyleId>
              </a:tblPr>
              <a:tblGrid>
                <a:gridCol w="1668775"/>
                <a:gridCol w="1668775"/>
                <a:gridCol w="1668775"/>
                <a:gridCol w="1668775"/>
              </a:tblGrid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Volume in dB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Result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Result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Error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 dB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 dB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 dB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 dB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N/A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26"/>
          <p:cNvSpPr txBox="1"/>
          <p:nvPr/>
        </p:nvSpPr>
        <p:spPr>
          <a:xfrm>
            <a:off x="5488550" y="3829900"/>
            <a:ext cx="2421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4.5.1 - Interference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Temperature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01" name="Google Shape;201;p27"/>
          <p:cNvGraphicFramePr/>
          <p:nvPr/>
        </p:nvGraphicFramePr>
        <p:xfrm>
          <a:off x="1235250" y="138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{C49694D6-7358-452A-B37A-A8555D9008A6}</a:tableStyleId>
              </a:tblPr>
              <a:tblGrid>
                <a:gridCol w="1668375"/>
                <a:gridCol w="1668375"/>
                <a:gridCol w="1668375"/>
                <a:gridCol w="1668375"/>
              </a:tblGrid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Result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Result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Error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" name="Google Shape;202;p27"/>
          <p:cNvSpPr txBox="1"/>
          <p:nvPr/>
        </p:nvSpPr>
        <p:spPr>
          <a:xfrm>
            <a:off x="5431650" y="3795900"/>
            <a:ext cx="2477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4.1.1 - Temperature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Battery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08" name="Google Shape;208;p28"/>
          <p:cNvGraphicFramePr/>
          <p:nvPr/>
        </p:nvGraphicFramePr>
        <p:xfrm>
          <a:off x="1338975" y="1436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{C49694D6-7358-452A-B37A-A8555D9008A6}</a:tableStyleId>
              </a:tblPr>
              <a:tblGrid>
                <a:gridCol w="2018200"/>
                <a:gridCol w="2018200"/>
                <a:gridCol w="2018200"/>
              </a:tblGrid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 Hour Lifetime Y/N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 Left (%)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0°C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8"/>
          <p:cNvSpPr txBox="1"/>
          <p:nvPr/>
        </p:nvSpPr>
        <p:spPr>
          <a:xfrm>
            <a:off x="5157675" y="4025750"/>
            <a:ext cx="2235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4.4.2 - Battery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20675" y="3534050"/>
            <a:ext cx="1502650" cy="19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 Testing</a:t>
            </a:r>
            <a:endParaRPr b="1" sz="8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21" name="Google Shape;221;p30"/>
          <p:cNvGraphicFramePr/>
          <p:nvPr/>
        </p:nvGraphicFramePr>
        <p:xfrm>
          <a:off x="3921425" y="131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{C49694D6-7358-452A-B37A-A8555D9008A6}</a:tableStyleId>
              </a:tblPr>
              <a:tblGrid>
                <a:gridCol w="2252475"/>
                <a:gridCol w="2252475"/>
              </a:tblGrid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Solenoid Activated by Raspberry Pi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Y/N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Resonance Captured by Sensors with &lt;5% Error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Error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Transmission to Server Successful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Y/N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Transmission to App Successful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Y/N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22" name="Google Shape;222;p30"/>
          <p:cNvSpPr txBox="1"/>
          <p:nvPr/>
        </p:nvSpPr>
        <p:spPr>
          <a:xfrm>
            <a:off x="6190475" y="4404625"/>
            <a:ext cx="2235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Table 4.4.3 - System Tests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75" y="1316175"/>
            <a:ext cx="3221074" cy="299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20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Progress and Timeline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671525" y="4436800"/>
            <a:ext cx="179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Research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641675" y="1228900"/>
            <a:ext cx="1854900" cy="6690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August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2115550" y="1228900"/>
            <a:ext cx="1898400" cy="6690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September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3659150" y="1228900"/>
            <a:ext cx="1795200" cy="669000"/>
          </a:xfrm>
          <a:prstGeom prst="chevron">
            <a:avLst>
              <a:gd fmla="val 5000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October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5114975" y="1228900"/>
            <a:ext cx="1795200" cy="669000"/>
          </a:xfrm>
          <a:prstGeom prst="chevron">
            <a:avLst>
              <a:gd fmla="val 50000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November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6550725" y="1228900"/>
            <a:ext cx="1795200" cy="669000"/>
          </a:xfrm>
          <a:prstGeom prst="chevron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December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1448825" y="1897900"/>
            <a:ext cx="240600" cy="253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2944450" y="1897900"/>
            <a:ext cx="240600" cy="205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4444175" y="1897900"/>
            <a:ext cx="240600" cy="131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5792975" y="1897900"/>
            <a:ext cx="240600" cy="8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7222000" y="1897900"/>
            <a:ext cx="240600" cy="338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2082100" y="3956050"/>
            <a:ext cx="196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 Overview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549800" y="3287050"/>
            <a:ext cx="2013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ubsystem Design Parts Order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4906325" y="2736000"/>
            <a:ext cx="20139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 Integration Testing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6557050" y="2281850"/>
            <a:ext cx="15705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 Demo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49750" y="45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r>
              <a:rPr b="1" lang="en" sz="3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</a:t>
            </a:r>
            <a:r>
              <a:rPr b="1" lang="en" sz="3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 Members</a:t>
            </a:r>
            <a:endParaRPr b="1" sz="3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849" y="2775949"/>
            <a:ext cx="1734850" cy="17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374" y="1785250"/>
            <a:ext cx="1823350" cy="18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25" y="2802750"/>
            <a:ext cx="1734850" cy="17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5600" y="457000"/>
            <a:ext cx="1823350" cy="181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25" y="496675"/>
            <a:ext cx="1734850" cy="17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820450" y="2340750"/>
            <a:ext cx="1734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Jesse Tutor - CPE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303575" y="2340750"/>
            <a:ext cx="18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Zach Fauver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- CPE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78100" y="4532175"/>
            <a:ext cx="2162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Khara Robinson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- CPE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786047" y="3696675"/>
            <a:ext cx="1248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JR Ladd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- EE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065225" y="4532175"/>
            <a:ext cx="2211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Andrew Bullington 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- EE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Future Development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73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Different applications possible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1562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■"/>
            </a:pPr>
            <a:r>
              <a:rPr b="1" lang="en" sz="1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​Chemical containers</a:t>
            </a:r>
            <a:endParaRPr b="1"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1562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■"/>
            </a:pPr>
            <a:r>
              <a:rPr b="1" lang="en" sz="1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Oil drums</a:t>
            </a:r>
            <a:endParaRPr b="1"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1562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■"/>
            </a:pPr>
            <a:r>
              <a:rPr b="1" lang="en" sz="1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Transformers</a:t>
            </a:r>
            <a:endParaRPr b="1"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96" y="2714625"/>
            <a:ext cx="1550654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0" y="27146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115" y="2714625"/>
            <a:ext cx="138858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/>
        </p:nvSpPr>
        <p:spPr>
          <a:xfrm>
            <a:off x="2605150" y="4472625"/>
            <a:ext cx="54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[17]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5619750" y="4439925"/>
            <a:ext cx="501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[18]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8114700" y="4505325"/>
            <a:ext cx="501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[19]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1429050" y="1245050"/>
            <a:ext cx="62859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rgbClr val="000000"/>
                </a:solidFill>
              </a:rPr>
              <a:t>Questions?</a:t>
            </a:r>
            <a:endParaRPr sz="11000">
              <a:solidFill>
                <a:srgbClr val="000000"/>
              </a:solidFill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2612800" y="3427800"/>
            <a:ext cx="1131000" cy="11340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 txBox="1"/>
          <p:nvPr>
            <p:ph idx="4294967295" type="ctrTitle"/>
          </p:nvPr>
        </p:nvSpPr>
        <p:spPr>
          <a:xfrm>
            <a:off x="3743796" y="3645600"/>
            <a:ext cx="2380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E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LL</a:t>
            </a:r>
            <a:r>
              <a:rPr lang="en" sz="4800">
                <a:solidFill>
                  <a:srgbClr val="4E86E8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DET</a:t>
            </a:r>
            <a:endParaRPr sz="4800">
              <a:solidFill>
                <a:srgbClr val="4E86E8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2775250" y="3427800"/>
            <a:ext cx="80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endParaRPr b="1" sz="8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-141000" y="25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References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482550" y="915450"/>
            <a:ext cx="7273500" cy="4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[1] "Ursa Minor Brewing brings more beer, pizza to Lincoln Park | Duluth News Tribune." duluthnewstribune.com. https://www.duluthnewstribune.com/business/4513545-ursa-minor-brewing-brings-more-beer-pizza-lincoln-park (accessed Oct. 22,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[2] "On the Virtue of a Bent Finger: A Challenge for the Days of Awe | ReformJudiasm.org." reformjudiasm.org. https://reformjudaism.org/blog/2017/09/14/virtue-bent-finger-challenge-days-awe (accessed Oct. 22,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[3] “Keg Scale.” alcoholcontrols.com.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https://alcoholcontrols.com/noname.html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(accessed Sept. 3,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[17] "Chemical Container - Buy Chemical Container Product on Alibaba.com." alibaba.com. https://www.alibaba.com/product-detail/chemical-container_245873792.html (accessed Oct. 22,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[18] "Citgo Hydraulic Oil, Mineral Oil, 68 cSt, 55 gal. 633493001001 | Zoro.com." zoro.com. https://www.zoro.com/citgo-hydraulic-oil-mineral-oil-68-cst-55-gal-633493001001/i/G2209947/ (accessed Oct. 22, 2019).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[19]  Mack, James E.; Shoemaker, Thomas (2006).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"Chapter 15 - Distribution Transformers"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(PDF). 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The Lineman's and Cableman's Handbook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(11th ed.). New York: McGraw-Hill. pp. 15–1 to 15–22.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ISBN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0-07-146789-0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. Archived from </a:t>
            </a:r>
            <a:r>
              <a:rPr lang="en" sz="10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the original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(PDF) on 2013-02-10. Retrieved 2013-01-12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6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Introduction: Faculty Advisor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830300" y="1260575"/>
            <a:ext cx="40020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Assistant professor at Mississippi State University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898400" y="4126100"/>
            <a:ext cx="33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Dr. Jean Mohammadi-Aragh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25" y="1170125"/>
            <a:ext cx="2812503" cy="28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918775" y="2283125"/>
            <a:ext cx="40020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Ph.D., Engineering Education, Virginia Tech, 2013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987625" y="3346400"/>
            <a:ext cx="40020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Undergraduate Engineering Education, Educational Data Mining, Scientific Visualization, Digital Image Processing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4987625" y="2093125"/>
            <a:ext cx="386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4987625" y="3252825"/>
            <a:ext cx="386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Outline</a:t>
            </a:r>
            <a:endParaRPr b="1" sz="3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741700" y="2221650"/>
            <a:ext cx="14154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&amp; Solution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2956076" y="2364450"/>
            <a:ext cx="15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5108475" y="2364450"/>
            <a:ext cx="14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Evaluation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7151375" y="2364450"/>
            <a:ext cx="14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Timeline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>
            <a:off x="221700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443130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649905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Statement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1767300" y="1318325"/>
            <a:ext cx="56094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Lack of convenient way to measure the liquid in a metal container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50" y="2033050"/>
            <a:ext cx="2612350" cy="17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450" y="1985437"/>
            <a:ext cx="2792525" cy="18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300" y="3216850"/>
            <a:ext cx="3481524" cy="19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3007100" y="3477300"/>
            <a:ext cx="3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220450" y="4660350"/>
            <a:ext cx="3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8720425" y="3477300"/>
            <a:ext cx="3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Solution Overview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3275"/>
            <a:ext cx="9100825" cy="33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2218975" y="2285400"/>
            <a:ext cx="21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Practical</a:t>
            </a:r>
            <a:endParaRPr b="1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>
            <a:off x="4172550" y="2567250"/>
            <a:ext cx="798900" cy="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5193300" y="2285400"/>
            <a:ext cx="21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Technical</a:t>
            </a:r>
            <a:endParaRPr b="1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Practical </a:t>
            </a: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175" y="2004000"/>
            <a:ext cx="1350125" cy="13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912" y="25717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525" y="3354125"/>
            <a:ext cx="1456725" cy="1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485450" y="1017725"/>
            <a:ext cx="21834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ECONOMIC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Cost less than $200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345300" y="1395363"/>
            <a:ext cx="20016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SOCIAL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Application use for liquid-level tracking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982000" y="2244150"/>
            <a:ext cx="2303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SUSTAINABILITY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Hands-free operation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Technical Constraints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200" y="3204800"/>
            <a:ext cx="1686100" cy="1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788" y="2515788"/>
            <a:ext cx="1381676" cy="138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900" y="2256263"/>
            <a:ext cx="1429175" cy="11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671413" y="1242887"/>
            <a:ext cx="1954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ACCURACY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±5% of actual amount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572038" y="1769838"/>
            <a:ext cx="1831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BATTERY LIFE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16 hours continuous time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518350" y="2370750"/>
            <a:ext cx="18738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WIRELESS TRANSMISSION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9 meters range connection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